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544" r:id="rId3"/>
    <p:sldId id="545" r:id="rId4"/>
    <p:sldId id="366" r:id="rId5"/>
    <p:sldId id="370" r:id="rId6"/>
    <p:sldId id="296" r:id="rId7"/>
    <p:sldId id="365" r:id="rId8"/>
    <p:sldId id="543" r:id="rId9"/>
    <p:sldId id="376" r:id="rId10"/>
    <p:sldId id="372" r:id="rId11"/>
    <p:sldId id="379" r:id="rId12"/>
    <p:sldId id="392" r:id="rId13"/>
    <p:sldId id="541" r:id="rId14"/>
    <p:sldId id="336" r:id="rId15"/>
    <p:sldId id="378" r:id="rId16"/>
    <p:sldId id="375" r:id="rId17"/>
    <p:sldId id="383" r:id="rId18"/>
    <p:sldId id="377" r:id="rId19"/>
    <p:sldId id="384" r:id="rId20"/>
    <p:sldId id="386" r:id="rId21"/>
    <p:sldId id="373" r:id="rId22"/>
    <p:sldId id="382" r:id="rId23"/>
    <p:sldId id="395" r:id="rId24"/>
    <p:sldId id="396" r:id="rId25"/>
    <p:sldId id="388" r:id="rId26"/>
    <p:sldId id="389" r:id="rId27"/>
    <p:sldId id="258" r:id="rId2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 Liland" initials="AL" lastIdx="1" clrIdx="0">
    <p:extLst>
      <p:ext uri="{19B8F6BF-5375-455C-9EA6-DF929625EA0E}">
        <p15:presenceInfo xmlns:p15="http://schemas.microsoft.com/office/powerpoint/2012/main" userId="S::astri.liland@landbruk.no::ca100f66-35fb-482a-b4ea-c6a3a74937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A14F"/>
    <a:srgbClr val="094E53"/>
    <a:srgbClr val="7FC7DC"/>
    <a:srgbClr val="E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5" autoAdjust="0"/>
    <p:restoredTop sz="95714"/>
  </p:normalViewPr>
  <p:slideViewPr>
    <p:cSldViewPr snapToGrid="0" snapToObjects="1">
      <p:cViewPr varScale="1">
        <p:scale>
          <a:sx n="122" d="100"/>
          <a:sy n="122" d="100"/>
        </p:scale>
        <p:origin x="1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D925-0A14-7248-A505-3A45B0F0C4C6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7E61B-EC8E-3644-B59B-3212545A26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953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b-NO" sz="3200" dirty="0">
                <a:solidFill>
                  <a:srgbClr val="094E53"/>
                </a:solidFill>
              </a:rPr>
              <a:t>Vær realistisk med antall møter og saksmengde.</a:t>
            </a:r>
          </a:p>
          <a:p>
            <a:pPr lvl="1"/>
            <a:r>
              <a:rPr lang="nb-NO" sz="2800" dirty="0">
                <a:solidFill>
                  <a:srgbClr val="094E53"/>
                </a:solidFill>
              </a:rPr>
              <a:t>I «vår» verden er det gjerne medlemsmøter, rådsmøter, markvandringer, møte med politikere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7E61B-EC8E-3644-B59B-3212545A263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3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7E61B-EC8E-3644-B59B-3212545A2636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239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7E61B-EC8E-3644-B59B-3212545A2636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89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092D40-DC32-A74E-BD16-9D008CAED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1A2A70E-63EE-9946-8915-378DDC0BE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2F94D3-124F-4245-8193-588E9FBE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806E83-0BBF-714B-9A94-EE56CE49A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57245F-C400-C342-9BB1-1913D578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341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468BE7-50C5-4E4F-A627-F3FFF6B0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F37753D-F438-6A4A-8F5D-252191DAB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F110E5-9896-5E41-A9BB-EC570875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585C9C8-15B5-6C40-A261-5DD94D64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A65F0A-DF60-6E42-9760-55E77458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31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05CFE2C-4BDF-DD42-AC14-337157E51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82C964-C314-6147-AF14-D5DCD175D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045E4D-0790-4141-850E-698F2A7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6D4AAE-3B55-0343-99E2-7CD13DCF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CBF1B6-5179-7A4E-9058-F9A77D36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54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79165A-640C-624A-8661-68BEFDE9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CE49A9-62F7-7C43-B3D1-1549EB9C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C5B831-6B20-EB49-A80E-EBD8F34AE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E0B96F-35D0-D145-9B37-8AD238F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BE1F94-125A-8F4E-97D5-315C9A9C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03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370F86-4601-B84A-B826-62B21D62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64CBB2-60A6-9B4A-A2C4-E85725EB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E089FD-0430-AA45-B43E-8EA384A4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2B98D13-2C1E-6F4D-A466-AF2808EE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6BF5EA-A9EB-D44A-B005-76231F61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778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141C12-FBE1-8043-A556-18DCC0A8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2EE5C8-19B5-2F44-B9B5-C0C7472A2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23F680-A00A-AA4F-BF71-6621EAD41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E7C2F4D-FE48-624A-B085-EF60BB35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3A54FB-5A54-FA45-B177-3F7FE889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9807813-6F9D-E249-B60A-D077B773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00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002673-A745-8B44-BE1C-7385745A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9BCF201-4BA1-B846-A2D5-33F3D5990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9D80F8-F216-E947-B04D-7E0DAAB5B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148EE16-7816-EF4F-8243-25F05A3E9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89E0EA6-E68B-544F-AF62-50E4A51AC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0B7781C-3C1F-E043-AF14-17F5606B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E7930D5-8234-AF47-88EB-0ADAA364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8E1B006-42A1-5D43-8A8F-A3DA1A81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05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736923-07AD-8942-80FF-B6A1DFBB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093BFC9-5214-2C43-A3E5-ACF68272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41B589B-539E-9847-9DA8-F889F3D5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316D72-8D2B-7E4E-B43D-7F7B151C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593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E3BD54F-BD03-154B-B0FF-15697C86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BBF8FE1-3088-214F-9637-1B69E2E1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CB5FE9-525D-7148-B1CA-CA455CC2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69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D8AB0C-5CA1-8F49-9DF3-60BCA77A6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242090-F820-0549-A013-5BECF34CA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274A0FA-D406-7640-A370-9D97645EA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21CEEC0-2E3B-7140-99E5-8B7E8FBB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660B3B-7B10-8A46-B870-EFAC3D8A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5E6F933-20AB-614F-B7A5-AFF53E60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016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6C5C52-A7AF-944C-AAA9-636CD747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69CD534-80F4-B84B-8950-684D665F1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88200A-9D00-8242-BD6B-853A48EE0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5423DB-5EE8-FA45-98A0-A5733B83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730A09D-C10D-2B4D-B783-A7CB9191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F03F4FE-12AA-EC4F-9C88-176DE4D2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79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5789CC8-6345-264D-A7C5-E98A0756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D1B8991-0D8D-B745-9201-D7ED98358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6C3EE6-20AB-3B49-BAA5-887DA8451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B216-3D1A-9747-8F28-93521B2E8699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3E49B3-A3F8-094C-ABEA-6ABE58705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9375E4-3751-2843-8A00-B2E7AD668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CC65-447A-9A42-8E19-4D2A247F5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830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dokument/NL/lov/2009-06-19-95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dbrukarena.no/wp-content/uploads/2018/11/Intervjuguide-nye-kandidater-valgkomite.pdf" TargetMode="External"/><Relationship Id="rId2" Type="http://schemas.openxmlformats.org/officeDocument/2006/relationships/hyperlink" Target="https://www.landbrukarena.no/wp-content/uploads/2018/11/Intervjuguide-valgkomite-eksisterende-styremedlemmer-1.pdf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385154"/>
          </a:xfrm>
        </p:spPr>
        <p:txBody>
          <a:bodyPr/>
          <a:lstStyle/>
          <a:p>
            <a:pPr algn="ctr"/>
            <a:r>
              <a:rPr lang="nb-NO" b="1" dirty="0">
                <a:solidFill>
                  <a:srgbClr val="094E53"/>
                </a:solidFill>
                <a:latin typeface="Calibre" panose="020B0603030202060203" pitchFamily="34" charset="77"/>
              </a:rPr>
              <a:t>Valgkomitéarbeid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81279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tx1"/>
                </a:solidFill>
                <a:latin typeface="Calibre Medium" panose="020B0603030202060203" pitchFamily="34" charset="77"/>
              </a:rPr>
              <a:t>Astri Liland</a:t>
            </a:r>
            <a:br>
              <a:rPr lang="nb-NO" sz="3200" b="1" dirty="0">
                <a:solidFill>
                  <a:schemeClr val="tx1"/>
                </a:solidFill>
                <a:latin typeface="Calibre Medium" panose="020B0603030202060203" pitchFamily="34" charset="77"/>
              </a:rPr>
            </a:br>
            <a:r>
              <a:rPr lang="nb-NO" sz="3200" b="1" dirty="0">
                <a:solidFill>
                  <a:schemeClr val="tx1"/>
                </a:solidFill>
                <a:latin typeface="Calibre Medium" panose="020B0603030202060203" pitchFamily="34" charset="77"/>
              </a:rPr>
              <a:t>Fagsjef for kompetanse i Norsk Landbrukssamvirke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2661138" y="2942492"/>
            <a:ext cx="6740770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Bilde 8">
            <a:extLst>
              <a:ext uri="{FF2B5EF4-FFF2-40B4-BE49-F238E27FC236}">
                <a16:creationId xmlns:a16="http://schemas.microsoft.com/office/drawing/2014/main" id="{43635A10-A656-4F45-9C8D-55C9C694A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46" y="316523"/>
            <a:ext cx="2040180" cy="71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8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 fontScale="90000"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Kartlegging av eksisterende kandidater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chemeClr val="tx1"/>
                </a:solidFill>
              </a:rPr>
              <a:t>Hvem er på valg?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nb-NO" sz="3600" dirty="0">
                <a:solidFill>
                  <a:schemeClr val="tx1"/>
                </a:solidFill>
              </a:rPr>
              <a:t>Vurdering av de som er på valg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chemeClr val="tx1"/>
                </a:solidFill>
              </a:rPr>
              <a:t>Hvem ønsker å stille til ny periode?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nb-NO" sz="3600" dirty="0">
                <a:solidFill>
                  <a:schemeClr val="tx1"/>
                </a:solidFill>
              </a:rPr>
              <a:t>Alle kandidater skal være forespurt på samme måte</a:t>
            </a:r>
            <a:endParaRPr lang="nb-NO" sz="28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nb-NO" sz="3600" dirty="0">
                <a:solidFill>
                  <a:schemeClr val="tx1"/>
                </a:solidFill>
              </a:rPr>
              <a:t>Vurdering av hele styret uavhengig om de er på valg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598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Kontakt nåværende tillitsvalgte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chemeClr val="tx1"/>
                </a:solidFill>
              </a:rPr>
              <a:t>Forslag til tekst :</a:t>
            </a:r>
          </a:p>
          <a:p>
            <a:pPr lvl="1"/>
            <a:r>
              <a:rPr lang="nb-NO" sz="2400" i="1" dirty="0">
                <a:solidFill>
                  <a:schemeClr val="tx1"/>
                </a:solidFill>
              </a:rPr>
              <a:t>Valgkomitéen har startet sitt arbeid</a:t>
            </a:r>
          </a:p>
          <a:p>
            <a:pPr lvl="1"/>
            <a:r>
              <a:rPr lang="nb-NO" sz="2400" i="1" dirty="0">
                <a:solidFill>
                  <a:schemeClr val="tx1"/>
                </a:solidFill>
              </a:rPr>
              <a:t>Vi ser at du er på valg.</a:t>
            </a:r>
          </a:p>
          <a:p>
            <a:pPr lvl="1"/>
            <a:r>
              <a:rPr lang="nb-NO" sz="2400" i="1" dirty="0">
                <a:solidFill>
                  <a:schemeClr val="tx1"/>
                </a:solidFill>
              </a:rPr>
              <a:t>Har du ønske om å stille deg til disposisjon for en ny periode ? </a:t>
            </a:r>
          </a:p>
          <a:p>
            <a:pPr lvl="2"/>
            <a:r>
              <a:rPr lang="nb-NO" sz="2200" i="1" dirty="0">
                <a:solidFill>
                  <a:schemeClr val="tx1"/>
                </a:solidFill>
              </a:rPr>
              <a:t>Vi må ha svar innen </a:t>
            </a:r>
            <a:r>
              <a:rPr lang="nb-NO" sz="2200" i="1" dirty="0" err="1">
                <a:solidFill>
                  <a:schemeClr val="tx1"/>
                </a:solidFill>
              </a:rPr>
              <a:t>xx.xx.xx</a:t>
            </a:r>
            <a:endParaRPr lang="nb-NO" sz="2200" i="1" dirty="0">
              <a:solidFill>
                <a:schemeClr val="tx1"/>
              </a:solidFill>
            </a:endParaRPr>
          </a:p>
          <a:p>
            <a:pPr lvl="2"/>
            <a:endParaRPr lang="nb-NO" sz="2200" i="1" dirty="0">
              <a:solidFill>
                <a:schemeClr val="tx1"/>
              </a:solidFill>
            </a:endParaRPr>
          </a:p>
          <a:p>
            <a:pPr lvl="1"/>
            <a:r>
              <a:rPr lang="nb-NO" sz="2400" i="1" dirty="0">
                <a:solidFill>
                  <a:schemeClr val="tx1"/>
                </a:solidFill>
              </a:rPr>
              <a:t>Vi vil intervjue dagens styremedlemmer, og potensielle nye kandidater i løpet av nærmeste fremtid. Valgkomitéen ønsker å ha klar sin innstilling i løpet av </a:t>
            </a:r>
            <a:r>
              <a:rPr lang="nb-NO" sz="2400" i="1" dirty="0" err="1">
                <a:solidFill>
                  <a:schemeClr val="tx1"/>
                </a:solidFill>
              </a:rPr>
              <a:t>xx.xx.xx</a:t>
            </a:r>
            <a:r>
              <a:rPr lang="nb-NO" sz="2400" i="1" dirty="0">
                <a:solidFill>
                  <a:schemeClr val="tx1"/>
                </a:solidFill>
              </a:rPr>
              <a:t> ( dato )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65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2E6DAAB2-C0D7-4B82-A87E-81724D7B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Kartlegg hvilke kompetanse, egenskaper og erfaringer dere ønsker at styret skal bestå av 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382021C-65A8-459F-960B-323C02A51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58774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Det kan være:</a:t>
            </a:r>
          </a:p>
          <a:p>
            <a:r>
              <a:rPr lang="nb-NO" dirty="0"/>
              <a:t>Styreerfaring</a:t>
            </a:r>
          </a:p>
          <a:p>
            <a:r>
              <a:rPr lang="nb-NO" dirty="0"/>
              <a:t>Ledelse</a:t>
            </a:r>
          </a:p>
          <a:p>
            <a:r>
              <a:rPr lang="nb-NO" dirty="0"/>
              <a:t>Økonomi</a:t>
            </a:r>
          </a:p>
          <a:p>
            <a:r>
              <a:rPr lang="nb-NO" dirty="0"/>
              <a:t>Kommunikasjon, skrivedyktig.. </a:t>
            </a:r>
          </a:p>
          <a:p>
            <a:r>
              <a:rPr lang="nb-NO" dirty="0"/>
              <a:t>Erfaring fra organisasjonsarbeid</a:t>
            </a:r>
          </a:p>
          <a:p>
            <a:r>
              <a:rPr lang="nb-NO" dirty="0"/>
              <a:t>Innovasjon</a:t>
            </a:r>
          </a:p>
          <a:p>
            <a:r>
              <a:rPr lang="nb-NO" dirty="0"/>
              <a:t>Politisk erfaring( </a:t>
            </a:r>
            <a:r>
              <a:rPr lang="nb-NO" dirty="0" err="1"/>
              <a:t>lobbying</a:t>
            </a:r>
            <a:r>
              <a:rPr lang="nb-NO" dirty="0"/>
              <a:t>..)</a:t>
            </a:r>
          </a:p>
          <a:p>
            <a:r>
              <a:rPr lang="nb-NO" dirty="0"/>
              <a:t>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222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937AD8DC-6245-4E0B-A689-BF5A82B4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Overført til skjema ( blå linje) – fyll inn for dagens styre – gjerne i samarbeid med dem</a:t>
            </a: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DB2CE356-50ED-47EC-8D35-2FC89AD0A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938424"/>
              </p:ext>
            </p:extLst>
          </p:nvPr>
        </p:nvGraphicFramePr>
        <p:xfrm>
          <a:off x="838200" y="1825625"/>
          <a:ext cx="10515600" cy="371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909538485"/>
                    </a:ext>
                  </a:extLst>
                </a:gridCol>
                <a:gridCol w="1125220">
                  <a:extLst>
                    <a:ext uri="{9D8B030D-6E8A-4147-A177-3AD203B41FA5}">
                      <a16:colId xmlns:a16="http://schemas.microsoft.com/office/drawing/2014/main" val="389724007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666268382"/>
                    </a:ext>
                  </a:extLst>
                </a:gridCol>
                <a:gridCol w="1023620">
                  <a:extLst>
                    <a:ext uri="{9D8B030D-6E8A-4147-A177-3AD203B41FA5}">
                      <a16:colId xmlns:a16="http://schemas.microsoft.com/office/drawing/2014/main" val="240477084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42731761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08590828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3023605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959121178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0558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alder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/>
                        <a:t>Styreerfaring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/>
                        <a:t>Ledelse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/>
                        <a:t>Økonomi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Politikk, </a:t>
                      </a:r>
                      <a:r>
                        <a:rPr lang="nb-NO" sz="1200" dirty="0" err="1"/>
                        <a:t>Lobbying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produksjon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organisasjon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33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Petter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styreleder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018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592235"/>
                  </a:ext>
                </a:extLst>
              </a:tr>
              <a:tr h="537402">
                <a:tc>
                  <a:txBody>
                    <a:bodyPr/>
                    <a:lstStyle/>
                    <a:p>
                      <a:r>
                        <a:rPr lang="nb-NO" sz="1200" dirty="0"/>
                        <a:t>Hanne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37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72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Siv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753971"/>
                  </a:ext>
                </a:extLst>
              </a:tr>
              <a:tr h="385371">
                <a:tc>
                  <a:txBody>
                    <a:bodyPr/>
                    <a:lstStyle/>
                    <a:p>
                      <a:r>
                        <a:rPr lang="nb-NO" sz="1200" dirty="0"/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1.vara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642108"/>
                  </a:ext>
                </a:extLst>
              </a:tr>
              <a:tr h="482132">
                <a:tc>
                  <a:txBody>
                    <a:bodyPr/>
                    <a:lstStyle/>
                    <a:p>
                      <a:r>
                        <a:rPr lang="nb-NO" sz="1200" dirty="0"/>
                        <a:t>Sunniva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2.vara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202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200" dirty="0"/>
                        <a:t>Erik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3 vara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509963"/>
                  </a:ext>
                </a:extLst>
              </a:tr>
            </a:tbl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40F55C1F-E418-47DF-AAB1-3069FB8A95E9}"/>
              </a:ext>
            </a:extLst>
          </p:cNvPr>
          <p:cNvSpPr txBox="1"/>
          <p:nvPr/>
        </p:nvSpPr>
        <p:spPr>
          <a:xfrm>
            <a:off x="1203960" y="6179820"/>
            <a:ext cx="903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Her kan du også legge inn geografi eller andre ting som kan være nyttig å ha en oversikt over. </a:t>
            </a:r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7022E0F4-2269-49BA-A493-28DCB6BED2A9}"/>
              </a:ext>
            </a:extLst>
          </p:cNvPr>
          <p:cNvCxnSpPr/>
          <p:nvPr/>
        </p:nvCxnSpPr>
        <p:spPr>
          <a:xfrm flipV="1">
            <a:off x="1684020" y="5516880"/>
            <a:ext cx="1905000" cy="426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6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83FA9E0-602E-417D-8462-6D3AD1C2A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12355"/>
              </p:ext>
            </p:extLst>
          </p:nvPr>
        </p:nvGraphicFramePr>
        <p:xfrm>
          <a:off x="1169581" y="772846"/>
          <a:ext cx="10770784" cy="562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42">
                  <a:extLst>
                    <a:ext uri="{9D8B030D-6E8A-4147-A177-3AD203B41FA5}">
                      <a16:colId xmlns:a16="http://schemas.microsoft.com/office/drawing/2014/main" val="2780338507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2502108119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2923005634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1565040882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3685370491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1437857708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2546080461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373983123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3002781270"/>
                    </a:ext>
                  </a:extLst>
                </a:gridCol>
                <a:gridCol w="1037738">
                  <a:extLst>
                    <a:ext uri="{9D8B030D-6E8A-4147-A177-3AD203B41FA5}">
                      <a16:colId xmlns:a16="http://schemas.microsoft.com/office/drawing/2014/main" val="320933154"/>
                    </a:ext>
                  </a:extLst>
                </a:gridCol>
              </a:tblGrid>
              <a:tr h="499252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Politikk</a:t>
                      </a:r>
                      <a:endParaRPr lang="nb-N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 dirty="0">
                          <a:effectLst/>
                        </a:rPr>
                        <a:t>Organisasjon</a:t>
                      </a:r>
                      <a:endParaRPr lang="nb-N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 dirty="0">
                          <a:effectLst/>
                        </a:rPr>
                        <a:t>Kursaktivitet</a:t>
                      </a:r>
                      <a:endParaRPr lang="nb-N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Strategi</a:t>
                      </a:r>
                      <a:endParaRPr lang="nb-N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Økonomi</a:t>
                      </a:r>
                      <a:endParaRPr lang="nb-N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 dirty="0">
                          <a:effectLst/>
                        </a:rPr>
                        <a:t>Rådgivning</a:t>
                      </a:r>
                      <a:endParaRPr lang="nb-N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Ledelse</a:t>
                      </a:r>
                      <a:endParaRPr lang="nb-N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Marked</a:t>
                      </a:r>
                      <a:endParaRPr lang="nb-N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Styrearbeid</a:t>
                      </a:r>
                      <a:endParaRPr lang="nb-N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1615730"/>
                  </a:ext>
                </a:extLst>
              </a:tr>
              <a:tr h="243273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Styre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867825"/>
                  </a:ext>
                </a:extLst>
              </a:tr>
              <a:tr h="243273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leder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00004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Styre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 dirty="0" err="1">
                          <a:effectLst/>
                        </a:rPr>
                        <a:t>X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 dirty="0" err="1">
                          <a:effectLst/>
                        </a:rPr>
                        <a:t>X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71016203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Medlem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084504"/>
                  </a:ext>
                </a:extLst>
              </a:tr>
              <a:tr h="243273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273515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 dirty="0">
                          <a:effectLst/>
                        </a:rPr>
                        <a:t>Styre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 dirty="0" err="1">
                          <a:effectLst/>
                        </a:rPr>
                        <a:t>X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328051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Medlem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676654"/>
                  </a:ext>
                </a:extLst>
              </a:tr>
              <a:tr h="243273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2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254308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Styre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 dirty="0" err="1">
                          <a:effectLst/>
                        </a:rPr>
                        <a:t>X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2383957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Medlem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654861"/>
                  </a:ext>
                </a:extLst>
              </a:tr>
              <a:tr h="243273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25654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Styre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8723138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Medlem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415601"/>
                  </a:ext>
                </a:extLst>
              </a:tr>
              <a:tr h="243273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114199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Styre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1625433"/>
                  </a:ext>
                </a:extLst>
              </a:tr>
              <a:tr h="2316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Medlem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779864"/>
                  </a:ext>
                </a:extLst>
              </a:tr>
              <a:tr h="243273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100" u="none" strike="noStrike">
                          <a:effectLst/>
                        </a:rPr>
                        <a:t>5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192186"/>
                  </a:ext>
                </a:extLst>
              </a:tr>
              <a:tr h="369636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ny 1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2669804"/>
                  </a:ext>
                </a:extLst>
              </a:tr>
              <a:tr h="369636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ny2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145406"/>
                  </a:ext>
                </a:extLst>
              </a:tr>
              <a:tr h="369636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ny3 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nb-NO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310094"/>
                  </a:ext>
                </a:extLst>
              </a:tr>
            </a:tbl>
          </a:graphicData>
        </a:graphic>
      </p:graphicFrame>
      <p:sp>
        <p:nvSpPr>
          <p:cNvPr id="2" name="Snakkeboble: rektangel 1">
            <a:extLst>
              <a:ext uri="{FF2B5EF4-FFF2-40B4-BE49-F238E27FC236}">
                <a16:creationId xmlns:a16="http://schemas.microsoft.com/office/drawing/2014/main" id="{F54A6B47-B9F3-46CD-8368-717988FDC3D8}"/>
              </a:ext>
            </a:extLst>
          </p:cNvPr>
          <p:cNvSpPr/>
          <p:nvPr/>
        </p:nvSpPr>
        <p:spPr>
          <a:xfrm>
            <a:off x="-146073" y="4792987"/>
            <a:ext cx="1315739" cy="160782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84A2ADD-4B70-483D-B577-47089B1E63F6}"/>
              </a:ext>
            </a:extLst>
          </p:cNvPr>
          <p:cNvSpPr txBox="1"/>
          <p:nvPr/>
        </p:nvSpPr>
        <p:spPr>
          <a:xfrm>
            <a:off x="128338" y="4892931"/>
            <a:ext cx="977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Her kan</a:t>
            </a:r>
          </a:p>
          <a:p>
            <a:r>
              <a:rPr lang="nb-NO" dirty="0"/>
              <a:t> du fylle</a:t>
            </a:r>
          </a:p>
          <a:p>
            <a:r>
              <a:rPr lang="nb-NO" dirty="0"/>
              <a:t> på med</a:t>
            </a:r>
          </a:p>
          <a:p>
            <a:r>
              <a:rPr lang="nb-NO" dirty="0"/>
              <a:t> de nye: </a:t>
            </a:r>
          </a:p>
        </p:txBody>
      </p:sp>
    </p:spTree>
    <p:extLst>
      <p:ext uri="{BB962C8B-B14F-4D97-AF65-F5344CB8AC3E}">
        <p14:creationId xmlns:p14="http://schemas.microsoft.com/office/powerpoint/2010/main" val="172817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 fontScale="90000"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Hvordan snakke til de som </a:t>
            </a:r>
            <a:r>
              <a:rPr lang="nb-NO" sz="5400" b="1" i="1" dirty="0">
                <a:solidFill>
                  <a:srgbClr val="FF0000"/>
                </a:solidFill>
                <a:latin typeface="Calibre" panose="020B0603030202060203" pitchFamily="34" charset="77"/>
              </a:rPr>
              <a:t>ikke</a:t>
            </a:r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 blir spurt om en ny periode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2800" dirty="0">
                <a:solidFill>
                  <a:schemeClr val="tx1"/>
                </a:solidFill>
              </a:rPr>
              <a:t>Takke for innsatsen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2800" dirty="0">
                <a:solidFill>
                  <a:schemeClr val="tx1"/>
                </a:solidFill>
              </a:rPr>
              <a:t>Begrunne saklig hvorfor man ikke ble innstilt på nytt (behov for annen kompetanse, fornying/yngre krefter)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2800" dirty="0">
                <a:solidFill>
                  <a:schemeClr val="tx1"/>
                </a:solidFill>
              </a:rPr>
              <a:t>Unngå at de får følelsen av å bli kastet, la de få lov å tenke seg om.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2800" dirty="0">
                <a:solidFill>
                  <a:schemeClr val="tx1"/>
                </a:solidFill>
              </a:rPr>
              <a:t>Det beste er at de velger selv å gå videre til nye muligheter. Alt har sin tid.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2800" dirty="0">
                <a:solidFill>
                  <a:schemeClr val="tx1"/>
                </a:solidFill>
              </a:rPr>
              <a:t>Dette kan være en investering i omdømmet til din organisasjon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altLang="nb-NO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800" i="1" dirty="0">
              <a:solidFill>
                <a:srgbClr val="094E53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04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986251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Hvor er kandidatene?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1973580"/>
            <a:ext cx="10515600" cy="4163749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Medlemslister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Søk etter kandidater på nett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Be om tips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Snakk med styret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Sjekk med andre organisasjoner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Oppsøk aktuelle møteplasser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Se etter engasjerte mennesker på sosiale medier, leser innlegg i aviser, mennesker med engasjement.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94E53"/>
                </a:solidFill>
              </a:rPr>
              <a:t>Sjekk med eget nettverks nettverk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43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 fontScale="90000"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Forberedelse :</a:t>
            </a:r>
            <a:b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</a:br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Innsalg av egen organisasjon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85261"/>
            <a:ext cx="10500102" cy="3952068"/>
          </a:xfrm>
        </p:spPr>
        <p:txBody>
          <a:bodyPr>
            <a:noAutofit/>
          </a:bodyPr>
          <a:lstStyle/>
          <a:p>
            <a:r>
              <a:rPr lang="nb-NO" sz="2800" dirty="0">
                <a:solidFill>
                  <a:schemeClr val="tx1"/>
                </a:solidFill>
              </a:rPr>
              <a:t>Skriv en tekst hvor dere forteller om egen organisasjon til bruk som innledning av samtaler og intervjuer. Alle vet ikke hvem dere er.</a:t>
            </a:r>
          </a:p>
          <a:p>
            <a:r>
              <a:rPr lang="nb-NO" sz="3200" dirty="0">
                <a:solidFill>
                  <a:srgbClr val="FF0000"/>
                </a:solidFill>
              </a:rPr>
              <a:t>Lån gjerne tekst fra hjemmesiden deres : </a:t>
            </a:r>
          </a:p>
          <a:p>
            <a:pPr algn="l"/>
            <a:r>
              <a:rPr lang="nb-NO" sz="16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Studieforbundet næring og samfunn er et offentlig godkjent studieforbund, og er en ideell organisasjon som fremmer livslang læring. Studieforbundet er demokratisk oppbygd, og årsmøtet er det høyeste organet. </a:t>
            </a:r>
            <a:r>
              <a:rPr lang="nb-NO" sz="1600" b="1" i="0" u="none" strike="noStrike" dirty="0">
                <a:solidFill>
                  <a:srgbClr val="88B935"/>
                </a:solidFill>
                <a:effectLst/>
                <a:latin typeface="Lato" panose="020F0502020204030203" pitchFamily="34" charset="0"/>
                <a:hlinkClick r:id="rId2"/>
              </a:rPr>
              <a:t>Voksenopplæringsloven</a:t>
            </a:r>
            <a:r>
              <a:rPr lang="nb-NO" sz="16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 gir føringer for studieforbundets virksomhet.</a:t>
            </a:r>
          </a:p>
          <a:p>
            <a:pPr algn="l"/>
            <a:r>
              <a:rPr lang="nb-NO" sz="16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Aktive medlemmer har mulighet til å påvirke studieforbundets arbeid, delta på årsmøter og velge medlemmer til studieforbundets styre.</a:t>
            </a:r>
          </a:p>
          <a:p>
            <a:pPr algn="l"/>
            <a:r>
              <a:rPr lang="nb-NO" sz="16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Det arrangeres kurs og/eller sertifiseringer innenfor arbeidsmiljø,  bygg- og anleggsmarkedet, dataopplæring. frivillig arbeid, helse og sosial, HMS, husdyrhold,  kultur, landbruksnæring , organisasjonsliv, politikk, sikkerhet og  skogbruk. Det arrangeres  kurs i et mangfold av temaer, tilpasset medlemmenes behov og interesser.</a:t>
            </a:r>
          </a:p>
          <a:p>
            <a:endParaRPr lang="nb-NO" sz="3200" i="1" dirty="0">
              <a:solidFill>
                <a:srgbClr val="35A14F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6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Tenk gjennom før du tar kontakt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3200" dirty="0">
                <a:solidFill>
                  <a:schemeClr val="tx1"/>
                </a:solidFill>
              </a:rPr>
              <a:t>Hvorfor ringer jeg akkurat til denne personen?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3200" dirty="0">
                <a:solidFill>
                  <a:schemeClr val="tx1"/>
                </a:solidFill>
              </a:rPr>
              <a:t>Hvor mye arbeid krever vervet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altLang="nb-NO" dirty="0">
                <a:solidFill>
                  <a:schemeClr val="tx1"/>
                </a:solidFill>
              </a:rPr>
              <a:t>(antall møter, dokumentlesing, representere organisasjonen ute i ulike sammenhenger </a:t>
            </a:r>
            <a:r>
              <a:rPr lang="nb-NO" altLang="nb-NO" dirty="0" err="1">
                <a:solidFill>
                  <a:schemeClr val="tx1"/>
                </a:solidFill>
              </a:rPr>
              <a:t>osv</a:t>
            </a:r>
            <a:r>
              <a:rPr lang="nb-NO" altLang="nb-NO" dirty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altLang="nb-NO" dirty="0">
                <a:solidFill>
                  <a:schemeClr val="tx1"/>
                </a:solidFill>
              </a:rPr>
              <a:t>Har man egentlig ikke tid så kan det avklares tidlig. </a:t>
            </a:r>
          </a:p>
          <a:p>
            <a:endParaRPr lang="nb-NO" altLang="nb-NO" sz="1600" dirty="0"/>
          </a:p>
          <a:p>
            <a:endParaRPr lang="nb-NO" altLang="nb-NO" sz="1600" dirty="0"/>
          </a:p>
          <a:p>
            <a:endParaRPr lang="nb-NO" altLang="nb-NO" sz="1600" dirty="0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677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Første kontakt med ny kandidat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1930522"/>
            <a:ext cx="10487402" cy="4206807"/>
          </a:xfrm>
        </p:spPr>
        <p:txBody>
          <a:bodyPr>
            <a:noAutofit/>
          </a:bodyPr>
          <a:lstStyle/>
          <a:p>
            <a:r>
              <a:rPr lang="nb-NO" sz="2800" dirty="0">
                <a:solidFill>
                  <a:srgbClr val="094E53"/>
                </a:solidFill>
              </a:rPr>
              <a:t>«</a:t>
            </a:r>
            <a:r>
              <a:rPr lang="nb-NO" sz="2800" i="1" dirty="0">
                <a:solidFill>
                  <a:srgbClr val="094E53"/>
                </a:solidFill>
              </a:rPr>
              <a:t>Hei, jeg ringer fra valgkomitéen. </a:t>
            </a:r>
          </a:p>
          <a:p>
            <a:r>
              <a:rPr lang="nb-NO" sz="2800" i="1" dirty="0">
                <a:solidFill>
                  <a:srgbClr val="094E53"/>
                </a:solidFill>
              </a:rPr>
              <a:t>Vi har startet med arbeidet om å sette sammen en innstilling til nytt styre. </a:t>
            </a:r>
          </a:p>
          <a:p>
            <a:r>
              <a:rPr lang="nb-NO" sz="2800" i="1" dirty="0">
                <a:solidFill>
                  <a:srgbClr val="094E53"/>
                </a:solidFill>
              </a:rPr>
              <a:t>I forbindelse med kartlegging av ønsket kompetanse for kommende styreperiode så ble vi anbefalt å ringe deg. </a:t>
            </a:r>
            <a:r>
              <a:rPr lang="nb-NO" sz="2800" i="1" dirty="0">
                <a:solidFill>
                  <a:srgbClr val="FF0000"/>
                </a:solidFill>
              </a:rPr>
              <a:t>Vi har forstått at du har erfaring fra økonomistyring og politikk. Dette er kompetanse vi trenger inn i styret i vår organisasjon. </a:t>
            </a:r>
          </a:p>
          <a:p>
            <a:r>
              <a:rPr lang="nb-NO" sz="2800" i="1" dirty="0">
                <a:solidFill>
                  <a:srgbClr val="094E53"/>
                </a:solidFill>
              </a:rPr>
              <a:t>Vi vil gjerne møte deg for å fortelle om vår organisasjon. </a:t>
            </a:r>
          </a:p>
          <a:p>
            <a:r>
              <a:rPr lang="nb-NO" sz="2800" i="1" dirty="0">
                <a:solidFill>
                  <a:srgbClr val="094E53"/>
                </a:solidFill>
              </a:rPr>
              <a:t>Når kunne det passe for deg å møte oss? 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6C5DD958-47CD-4E1D-B243-2FA2DDD0C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Valgkomitéens muligheter  - et godt arbeid gir ofte gode resultater. </a:t>
            </a:r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98692C34-C3DF-40DE-B1A1-EC27BFB7E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En gjennomgang av enkle verktøy og tips som gjør valgkomitéens arbeid til et mulighetsrom.</a:t>
            </a:r>
          </a:p>
        </p:txBody>
      </p:sp>
    </p:spTree>
    <p:extLst>
      <p:ext uri="{BB962C8B-B14F-4D97-AF65-F5344CB8AC3E}">
        <p14:creationId xmlns:p14="http://schemas.microsoft.com/office/powerpoint/2010/main" val="2951523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Intervjuguide nye kandidater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85261"/>
            <a:ext cx="10500102" cy="39520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Bruk din intervjuerfaring</a:t>
            </a:r>
          </a:p>
          <a:p>
            <a:pPr lvl="1"/>
            <a:r>
              <a:rPr lang="nb-NO" sz="1400" b="1" dirty="0">
                <a:solidFill>
                  <a:schemeClr val="tx1"/>
                </a:solidFill>
              </a:rPr>
              <a:t>Få kandidaten til å trives i møtet </a:t>
            </a:r>
          </a:p>
          <a:p>
            <a:pPr lvl="1"/>
            <a:r>
              <a:rPr lang="nb-NO" sz="1400" b="1" dirty="0">
                <a:solidFill>
                  <a:schemeClr val="tx1"/>
                </a:solidFill>
              </a:rPr>
              <a:t>Bruk åpne spørsmål. Spørsmål som begynner med hvordan, hvem, hva, hvilken… Spørsmål som ikke kan låses med ja og nei svar.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Referansesjekk</a:t>
            </a:r>
          </a:p>
          <a:p>
            <a:pPr lvl="1"/>
            <a:r>
              <a:rPr lang="nb-NO" sz="1400" b="1" dirty="0">
                <a:solidFill>
                  <a:schemeClr val="tx1"/>
                </a:solidFill>
              </a:rPr>
              <a:t>Referanser en viktigere enn intervjuet. Be kandidaten om referanser, sjekk med felles kjente.  Bruk internett også for å se på omdømme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Ta aldri et intervju alene.</a:t>
            </a:r>
          </a:p>
          <a:p>
            <a:pPr lvl="1"/>
            <a:r>
              <a:rPr lang="nb-NO" sz="1400" b="1" dirty="0">
                <a:solidFill>
                  <a:schemeClr val="tx1"/>
                </a:solidFill>
              </a:rPr>
              <a:t>To gir mulighet for at en observerer. To gir mulighet for oppfølgingsspørsmål og utfylling av erfaring fra intervjuet.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Er vedkommende valgbar? </a:t>
            </a:r>
          </a:p>
          <a:p>
            <a:pPr lvl="1"/>
            <a:r>
              <a:rPr lang="nb-NO" sz="1400" b="1" dirty="0">
                <a:solidFill>
                  <a:schemeClr val="tx1"/>
                </a:solidFill>
              </a:rPr>
              <a:t>Når er man ikke valgbar? Habilitetsspørsmål?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Ta vare på kandidater som kan bli aktuelle neste år eller senere</a:t>
            </a:r>
          </a:p>
          <a:p>
            <a:pPr lvl="1"/>
            <a:r>
              <a:rPr lang="nb-NO" sz="1400" b="1" dirty="0">
                <a:solidFill>
                  <a:schemeClr val="tx1"/>
                </a:solidFill>
              </a:rPr>
              <a:t>Både unge og eldre kan være aktuelle om  5- 10 år.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58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Krav til kandidater kan være mangt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Evne til å lære og utvikle seg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Evne til gjennomføring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Nytenkende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Erfaring fra andre bransjer/miljøer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Politisk kunnskap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Erfaring og kunnskap som tillitsvalgt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3200" dirty="0">
              <a:solidFill>
                <a:srgbClr val="35A14F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93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Hvordan motivere til å ta på seg verv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altLang="nb-NO" sz="4000" dirty="0">
                <a:solidFill>
                  <a:schemeClr val="tx1"/>
                </a:solidFill>
              </a:rPr>
              <a:t>Økt innflytelse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altLang="nb-NO" sz="4000" dirty="0">
                <a:solidFill>
                  <a:schemeClr val="tx1"/>
                </a:solidFill>
              </a:rPr>
              <a:t>Økt kunnskap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altLang="nb-NO" sz="4000" dirty="0">
                <a:solidFill>
                  <a:schemeClr val="tx1"/>
                </a:solidFill>
              </a:rPr>
              <a:t>Mulighet for kurs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altLang="nb-NO" sz="4000" dirty="0">
                <a:solidFill>
                  <a:schemeClr val="tx1"/>
                </a:solidFill>
              </a:rPr>
              <a:t>Større nettverk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altLang="nb-NO" sz="3600" dirty="0">
                <a:solidFill>
                  <a:schemeClr val="tx1"/>
                </a:solidFill>
              </a:rPr>
              <a:t>Grunnlag for påvirkning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altLang="nb-NO" sz="3600" dirty="0">
                <a:solidFill>
                  <a:schemeClr val="tx1"/>
                </a:solidFill>
              </a:rPr>
              <a:t>Nye verv oppover i systemet 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853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75F2D8-6168-4E4B-A0B5-B41AE72B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49706"/>
            <a:ext cx="10515600" cy="1828799"/>
          </a:xfrm>
        </p:spPr>
        <p:txBody>
          <a:bodyPr/>
          <a:lstStyle/>
          <a:p>
            <a:r>
              <a:rPr lang="nb-NO" dirty="0"/>
              <a:t>Spørsmålsmenyer til intervjuguide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F1ED1E-70C1-4940-92F9-C490D62A1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743201"/>
            <a:ext cx="10515600" cy="3346450"/>
          </a:xfrm>
        </p:spPr>
        <p:txBody>
          <a:bodyPr/>
          <a:lstStyle/>
          <a:p>
            <a:r>
              <a:rPr lang="nb-NO" dirty="0">
                <a:hlinkClick r:id="rId2"/>
              </a:rPr>
              <a:t>https://www.landbrukarena.no/wp-content/uploads/2018/11/Intervjuguide-valgkomite-eksisterende-styremedlemmer-1.pdf</a:t>
            </a:r>
            <a:endParaRPr lang="nb-NO" dirty="0"/>
          </a:p>
          <a:p>
            <a:endParaRPr lang="nb-NO" dirty="0"/>
          </a:p>
          <a:p>
            <a:r>
              <a:rPr lang="nb-NO" dirty="0">
                <a:hlinkClick r:id="rId3"/>
              </a:rPr>
              <a:t>https://www.landbrukarena.no/wp-content/uploads/2018/11/Intervjuguide-nye-kandidater-valgkomite.pdf</a:t>
            </a:r>
            <a:endParaRPr lang="nb-NO" dirty="0"/>
          </a:p>
          <a:p>
            <a:endParaRPr lang="nb-NO" dirty="0"/>
          </a:p>
          <a:p>
            <a:r>
              <a:rPr lang="nb-NO" dirty="0"/>
              <a:t>Husk at man skal aldri spise hele menyen .-)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4959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43832892-0017-47D2-A4B0-9D89C481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Innstilling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D5CBC27-6794-4DE2-B09A-D75CD5D15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altLang="nb-NO" dirty="0"/>
              <a:t>Det er v</a:t>
            </a:r>
            <a:r>
              <a:rPr lang="nb-NO" altLang="nb-NO" sz="2800" dirty="0"/>
              <a:t>iktig å først gi tilbakemelding om innstilling til dem som har sagt ja til å stille seg til disposisjon for verv.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Valgkomitéen bør helst være enig, men delt innstilling går. Det negative blir at begge innstillinger svekkes.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Forbered en grundig presentasjon, en tale</a:t>
            </a:r>
          </a:p>
          <a:p>
            <a:pPr marL="457200" lvl="1" indent="0">
              <a:buNone/>
            </a:pPr>
            <a:r>
              <a:rPr lang="nb-NO" dirty="0"/>
              <a:t>Jeg pleier å sammenligne den med styreleders tale til årsmøtet.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Gjør en skriftlig presentasjon av kandidatene, men de må også være tilstede i årsmøtet.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3900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Valgkomitéens rolle på årsmøte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85261"/>
            <a:ext cx="10500102" cy="39520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sz="3200" dirty="0">
                <a:solidFill>
                  <a:schemeClr val="tx1"/>
                </a:solidFill>
              </a:rPr>
              <a:t>Valgkomiteens leder legger fram innstillingen og begrunner den i årsmøtet.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sz="3200" dirty="0">
                <a:solidFill>
                  <a:srgbClr val="FF0000"/>
                </a:solidFill>
              </a:rPr>
              <a:t>Bruk tiden godt på årsmøtet til å presentere kandidatene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altLang="nb-NO" sz="2800" dirty="0">
                <a:solidFill>
                  <a:srgbClr val="FF0000"/>
                </a:solidFill>
              </a:rPr>
              <a:t>Årsmøtet må kunne følge valgkomitéens argumentasjon.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sz="3200" dirty="0">
                <a:solidFill>
                  <a:schemeClr val="tx1"/>
                </a:solidFill>
              </a:rPr>
              <a:t>Møteleder gjennomfører valget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sz="3200" dirty="0">
                <a:solidFill>
                  <a:schemeClr val="tx1"/>
                </a:solidFill>
              </a:rPr>
              <a:t>Årsmøtet velger suverent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altLang="nb-NO" sz="3200" dirty="0">
              <a:solidFill>
                <a:srgbClr val="35A14F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765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 fontScale="90000"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Benkeforslag og forsvar av innstillingen på årsmøtet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85261"/>
            <a:ext cx="10500102" cy="39520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Valgkomitéen bør unngå å måtte gå opp og forsvare sin innstilling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chemeClr val="tx1"/>
                </a:solidFill>
              </a:rPr>
              <a:t>Innstillingstalen bør inneholde det som er  nødvendig for at årsmøte kan forstå valgkomitéens arbeid og prioritering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chemeClr val="tx1"/>
                </a:solidFill>
              </a:rPr>
              <a:t>Kritikk kan forekomme hvis ikke årsmøtet forstår valgkomiteens innstilling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Benkeforslag er ikke et nederlag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chemeClr val="tx1"/>
                </a:solidFill>
              </a:rPr>
              <a:t>Uforutsette ting kan skje helt til årsmøtets dag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787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77"/>
            <a:ext cx="10515600" cy="1385154"/>
          </a:xfrm>
        </p:spPr>
        <p:txBody>
          <a:bodyPr/>
          <a:lstStyle/>
          <a:p>
            <a:pPr algn="ctr"/>
            <a:r>
              <a:rPr lang="nb-NO" b="1" dirty="0">
                <a:solidFill>
                  <a:srgbClr val="094E53"/>
                </a:solidFill>
                <a:latin typeface="Calibre" panose="020B0603030202060203" pitchFamily="34" charset="77"/>
              </a:rPr>
              <a:t>Lykke til !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3821723" y="1922584"/>
            <a:ext cx="4548554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4D62FE60-C838-624B-B178-ACC3051E9AE5}"/>
              </a:ext>
            </a:extLst>
          </p:cNvPr>
          <p:cNvSpPr txBox="1"/>
          <p:nvPr/>
        </p:nvSpPr>
        <p:spPr>
          <a:xfrm>
            <a:off x="3540956" y="2802402"/>
            <a:ext cx="49588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Ta gjerne kontakt astri.liland@landbruk.no</a:t>
            </a:r>
          </a:p>
          <a:p>
            <a:pPr algn="ctr"/>
            <a:r>
              <a:rPr lang="nb-NO" sz="2800" dirty="0"/>
              <a:t>95801931</a:t>
            </a:r>
          </a:p>
        </p:txBody>
      </p:sp>
    </p:spTree>
    <p:extLst>
      <p:ext uri="{BB962C8B-B14F-4D97-AF65-F5344CB8AC3E}">
        <p14:creationId xmlns:p14="http://schemas.microsoft.com/office/powerpoint/2010/main" val="242096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2AFA7-4A0A-64BD-A4E4-3E0813A3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RETNINGSLINJER FOR VALGKOMITÉR</a:t>
            </a:r>
            <a:br>
              <a:rPr lang="nb-NO" dirty="0"/>
            </a:br>
            <a:br>
              <a:rPr lang="nb-NO" sz="2700" dirty="0"/>
            </a:br>
            <a:br>
              <a:rPr lang="nb-NO" sz="2700" dirty="0"/>
            </a:br>
            <a:r>
              <a:rPr lang="nb-NO" sz="2700" dirty="0"/>
              <a:t>– instruks for valgkomité kan også være en del av organisasjonens vedtekter.</a:t>
            </a:r>
            <a:br>
              <a:rPr lang="nb-NO" sz="2700" dirty="0"/>
            </a:br>
            <a:endParaRPr lang="nb-NO" sz="27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155D11-EB86-5234-BF12-433B4EAFA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Formål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Valg av valgkomité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Valgkomitéens hovedoppgave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Valgkomitéens arbeid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Styrekompetanse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575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Hvordan legge opp arbeidet?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3600" dirty="0">
                <a:solidFill>
                  <a:schemeClr val="tx1"/>
                </a:solidFill>
              </a:rPr>
              <a:t>Begynn i god tid 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3600" dirty="0">
                <a:solidFill>
                  <a:schemeClr val="tx1"/>
                </a:solidFill>
              </a:rPr>
              <a:t>Å skifte styreleder kan ta ekstra mye tid.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3600" dirty="0">
                <a:solidFill>
                  <a:schemeClr val="tx1"/>
                </a:solidFill>
              </a:rPr>
              <a:t>Bli kjent med hverandre!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3600" dirty="0">
                <a:solidFill>
                  <a:schemeClr val="tx1"/>
                </a:solidFill>
              </a:rPr>
              <a:t>Lag en møteplan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altLang="nb-NO" sz="3600" dirty="0">
                <a:solidFill>
                  <a:schemeClr val="tx1"/>
                </a:solidFill>
              </a:rPr>
              <a:t>Fordel roller i valgkomitéen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35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Hva er viktigst for din </a:t>
            </a:r>
            <a:r>
              <a:rPr lang="nb-NO" sz="5400" b="1" dirty="0" err="1">
                <a:solidFill>
                  <a:srgbClr val="094E53"/>
                </a:solidFill>
                <a:latin typeface="Calibre" panose="020B0603030202060203" pitchFamily="34" charset="77"/>
              </a:rPr>
              <a:t>valgkomitè</a:t>
            </a:r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3600" dirty="0">
                <a:solidFill>
                  <a:schemeClr val="tx1"/>
                </a:solidFill>
              </a:rPr>
              <a:t>Hvilke utfordringer er de viktigste fremover?</a:t>
            </a:r>
            <a:endParaRPr lang="nb-NO" sz="32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3600" dirty="0">
                <a:solidFill>
                  <a:schemeClr val="tx1"/>
                </a:solidFill>
              </a:rPr>
              <a:t>Hvilke egenskaper trengs for å lede organisasjonen?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Hvordan vil organisasjonen utvikle seg fremover?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3600" dirty="0">
                <a:solidFill>
                  <a:schemeClr val="tx1"/>
                </a:solidFill>
              </a:rPr>
              <a:t>Hva slags kompetanse har styret og hva trengs nå?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3600" dirty="0">
                <a:solidFill>
                  <a:schemeClr val="tx1"/>
                </a:solidFill>
              </a:rPr>
              <a:t>Hva sier vedtektene om styrerepresentasjon 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nb-NO" sz="3200" dirty="0">
              <a:solidFill>
                <a:srgbClr val="35A14F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63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95DD71CD-0580-45E9-A9E3-843A34856ECC}"/>
              </a:ext>
            </a:extLst>
          </p:cNvPr>
          <p:cNvSpPr/>
          <p:nvPr/>
        </p:nvSpPr>
        <p:spPr>
          <a:xfrm>
            <a:off x="3985356" y="1930522"/>
            <a:ext cx="3888432" cy="38884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STYREMA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8E60703-0A8F-4662-B567-5DA52EF0CFCB}"/>
              </a:ext>
            </a:extLst>
          </p:cNvPr>
          <p:cNvCxnSpPr>
            <a:stCxn id="4" idx="1"/>
            <a:endCxn id="4" idx="5"/>
          </p:cNvCxnSpPr>
          <p:nvPr/>
        </p:nvCxnSpPr>
        <p:spPr>
          <a:xfrm>
            <a:off x="4554804" y="2499970"/>
            <a:ext cx="2749536" cy="2749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93379F93-0CBB-423F-A5B4-602C24A8B9C1}"/>
              </a:ext>
            </a:extLst>
          </p:cNvPr>
          <p:cNvCxnSpPr>
            <a:stCxn id="4" idx="7"/>
            <a:endCxn id="4" idx="3"/>
          </p:cNvCxnSpPr>
          <p:nvPr/>
        </p:nvCxnSpPr>
        <p:spPr>
          <a:xfrm flipH="1">
            <a:off x="4554804" y="2499970"/>
            <a:ext cx="2749536" cy="2749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45988574-84AE-4062-9622-F99CE004F6C1}"/>
              </a:ext>
            </a:extLst>
          </p:cNvPr>
          <p:cNvCxnSpPr>
            <a:stCxn id="4" idx="2"/>
            <a:endCxn id="4" idx="6"/>
          </p:cNvCxnSpPr>
          <p:nvPr/>
        </p:nvCxnSpPr>
        <p:spPr>
          <a:xfrm>
            <a:off x="3985356" y="3874738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69749B25-8199-4090-BF6A-4DEB03B444B3}"/>
              </a:ext>
            </a:extLst>
          </p:cNvPr>
          <p:cNvSpPr/>
          <p:nvPr/>
        </p:nvSpPr>
        <p:spPr>
          <a:xfrm flipH="1">
            <a:off x="5461522" y="3576433"/>
            <a:ext cx="936103" cy="576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/>
              <a:t>VK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5004D638-FF6E-4D9A-8C09-E0EEFBD38FC6}"/>
              </a:ext>
            </a:extLst>
          </p:cNvPr>
          <p:cNvSpPr txBox="1"/>
          <p:nvPr/>
        </p:nvSpPr>
        <p:spPr>
          <a:xfrm>
            <a:off x="5461522" y="2712336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STYRET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52D0296-07D1-4B9B-B35A-7F07CFBF6CC3}"/>
              </a:ext>
            </a:extLst>
          </p:cNvPr>
          <p:cNvSpPr txBox="1"/>
          <p:nvPr/>
        </p:nvSpPr>
        <p:spPr>
          <a:xfrm>
            <a:off x="6973691" y="343241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adm</a:t>
            </a:r>
            <a:endParaRPr lang="nb-NO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AE4568F-CC6E-4EB6-A560-F43C148D635C}"/>
              </a:ext>
            </a:extLst>
          </p:cNvPr>
          <p:cNvSpPr txBox="1"/>
          <p:nvPr/>
        </p:nvSpPr>
        <p:spPr>
          <a:xfrm>
            <a:off x="6541643" y="4089780"/>
            <a:ext cx="1181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marked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76F16B0-2C3F-494A-B08E-FB3F42C24E7E}"/>
              </a:ext>
            </a:extLst>
          </p:cNvPr>
          <p:cNvSpPr txBox="1"/>
          <p:nvPr/>
        </p:nvSpPr>
        <p:spPr>
          <a:xfrm>
            <a:off x="5317507" y="5016592"/>
            <a:ext cx="16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fremtidsutsikter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B5541343-4D7D-4B31-977D-AB663FF6133D}"/>
              </a:ext>
            </a:extLst>
          </p:cNvPr>
          <p:cNvSpPr txBox="1"/>
          <p:nvPr/>
        </p:nvSpPr>
        <p:spPr>
          <a:xfrm>
            <a:off x="4237387" y="4224504"/>
            <a:ext cx="884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strategi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0A5A4DE8-2FE0-4A90-9D27-932EDD3AB226}"/>
              </a:ext>
            </a:extLst>
          </p:cNvPr>
          <p:cNvSpPr txBox="1"/>
          <p:nvPr/>
        </p:nvSpPr>
        <p:spPr>
          <a:xfrm>
            <a:off x="4130656" y="3179694"/>
            <a:ext cx="136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Rammer, vedtekter</a:t>
            </a:r>
          </a:p>
        </p:txBody>
      </p:sp>
      <p:sp>
        <p:nvSpPr>
          <p:cNvPr id="26" name="Tittel 1">
            <a:extLst>
              <a:ext uri="{FF2B5EF4-FFF2-40B4-BE49-F238E27FC236}">
                <a16:creationId xmlns:a16="http://schemas.microsoft.com/office/drawing/2014/main" id="{022003A2-93F8-5649-BA49-F414A1E8F38A}"/>
              </a:ext>
            </a:extLst>
          </p:cNvPr>
          <p:cNvSpPr txBox="1">
            <a:spLocks/>
          </p:cNvSpPr>
          <p:nvPr/>
        </p:nvSpPr>
        <p:spPr>
          <a:xfrm>
            <a:off x="831850" y="545368"/>
            <a:ext cx="10515600" cy="13851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 dirty="0">
                <a:solidFill>
                  <a:srgbClr val="094E53"/>
                </a:solidFill>
                <a:latin typeface="Calibre" panose="020B0603030202060203" pitchFamily="34" charset="77"/>
              </a:rPr>
              <a:t>Helhetsoversikt</a:t>
            </a:r>
          </a:p>
        </p:txBody>
      </p:sp>
    </p:spTree>
    <p:extLst>
      <p:ext uri="{BB962C8B-B14F-4D97-AF65-F5344CB8AC3E}">
        <p14:creationId xmlns:p14="http://schemas.microsoft.com/office/powerpoint/2010/main" val="62128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368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sz="5400" dirty="0">
                <a:solidFill>
                  <a:schemeClr val="tx1"/>
                </a:solidFill>
              </a:rPr>
              <a:t>Sjekk egne vedtekter.</a:t>
            </a:r>
            <a:endParaRPr lang="nb-NO" sz="5400" b="1" dirty="0">
              <a:solidFill>
                <a:srgbClr val="094E53"/>
              </a:solidFill>
              <a:latin typeface="Calibre" panose="020B0603030202060203" pitchFamily="34" charset="77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ACA25-076D-2147-8C74-FBEFE691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352" y="2185261"/>
            <a:ext cx="10515600" cy="39520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Bør vi ha vedtektsendringer for å  få et bredere rekrutteringsmangfold?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chemeClr val="tx1"/>
                </a:solidFill>
              </a:rPr>
              <a:t>Å rekruttere lokalt er mer krevende enn for sentrale roller, men kan også ses på som et springbrett på vei opp.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3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3200" dirty="0">
              <a:solidFill>
                <a:schemeClr val="tx1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1410346" y="1780119"/>
            <a:ext cx="9345478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83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AF13617-6544-4BC1-9DBD-A9A027AF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/>
              <a:t>Sammensetning av valgkomitéen</a:t>
            </a:r>
            <a:br>
              <a:rPr lang="nb-NO" dirty="0"/>
            </a:b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CA1F0BF-C510-4965-8208-B25FA11DB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Valgkomitéen rekrutterer ofte egne erstattere.</a:t>
            </a:r>
          </a:p>
          <a:p>
            <a:r>
              <a:rPr lang="nb-NO" dirty="0"/>
              <a:t>Husker vi å se etter noen som er enda bedre enn oss selv ?</a:t>
            </a:r>
          </a:p>
          <a:p>
            <a:r>
              <a:rPr lang="nb-NO" dirty="0"/>
              <a:t>Er vi riktig antall personer – fra riktige steder ?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Må vi rullere med medlemmer i valgkomitéen så ofte ?</a:t>
            </a:r>
          </a:p>
          <a:p>
            <a:pPr lvl="1"/>
            <a:r>
              <a:rPr lang="nb-NO" dirty="0"/>
              <a:t>Igjen kan det være en </a:t>
            </a:r>
            <a:r>
              <a:rPr lang="nb-NO" dirty="0" err="1"/>
              <a:t>vedtektssak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858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BE640-B22B-F644-A455-068A62F7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34" y="2965102"/>
            <a:ext cx="10515600" cy="1385154"/>
          </a:xfrm>
        </p:spPr>
        <p:txBody>
          <a:bodyPr>
            <a:normAutofit/>
          </a:bodyPr>
          <a:lstStyle/>
          <a:p>
            <a:pPr algn="ctr"/>
            <a:r>
              <a:rPr lang="nb-NO" b="1" dirty="0">
                <a:solidFill>
                  <a:srgbClr val="094E53"/>
                </a:solidFill>
                <a:latin typeface="Calibre" panose="020B0603030202060203" pitchFamily="34" charset="77"/>
              </a:rPr>
              <a:t>Kontakt med kandidater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3604579-7F53-8342-B2DA-2DF8F9773671}"/>
              </a:ext>
            </a:extLst>
          </p:cNvPr>
          <p:cNvCxnSpPr>
            <a:cxnSpLocks/>
          </p:cNvCxnSpPr>
          <p:nvPr/>
        </p:nvCxnSpPr>
        <p:spPr>
          <a:xfrm>
            <a:off x="991892" y="4376485"/>
            <a:ext cx="10197884" cy="0"/>
          </a:xfrm>
          <a:prstGeom prst="line">
            <a:avLst/>
          </a:prstGeom>
          <a:ln w="47625">
            <a:solidFill>
              <a:srgbClr val="7FC7D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Bilde 8">
            <a:extLst>
              <a:ext uri="{FF2B5EF4-FFF2-40B4-BE49-F238E27FC236}">
                <a16:creationId xmlns:a16="http://schemas.microsoft.com/office/drawing/2014/main" id="{43635A10-A656-4F45-9C8D-55C9C694A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46" y="316523"/>
            <a:ext cx="2040180" cy="71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9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1449</Words>
  <Application>Microsoft Macintosh PowerPoint</Application>
  <PresentationFormat>Widescreen</PresentationFormat>
  <Paragraphs>295</Paragraphs>
  <Slides>27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4" baseType="lpstr">
      <vt:lpstr>Arial</vt:lpstr>
      <vt:lpstr>Calibre</vt:lpstr>
      <vt:lpstr>Calibre Medium</vt:lpstr>
      <vt:lpstr>Calibri</vt:lpstr>
      <vt:lpstr>Calibri Light</vt:lpstr>
      <vt:lpstr>Lato</vt:lpstr>
      <vt:lpstr>Office-tema</vt:lpstr>
      <vt:lpstr>Valgkomitéarbeid</vt:lpstr>
      <vt:lpstr>Valgkomitéens muligheter  - et godt arbeid gir ofte gode resultater. </vt:lpstr>
      <vt:lpstr> RETNINGSLINJER FOR VALGKOMITÉR   – instruks for valgkomité kan også være en del av organisasjonens vedtekter. </vt:lpstr>
      <vt:lpstr>Hvordan legge opp arbeidet?</vt:lpstr>
      <vt:lpstr>Hva er viktigst for din valgkomitè?</vt:lpstr>
      <vt:lpstr>PowerPoint-presentasjon</vt:lpstr>
      <vt:lpstr>Sjekk egne vedtekter.</vt:lpstr>
      <vt:lpstr>Sammensetning av valgkomitéen </vt:lpstr>
      <vt:lpstr>Kontakt med kandidater</vt:lpstr>
      <vt:lpstr>Kartlegging av eksisterende kandidater</vt:lpstr>
      <vt:lpstr>Kontakt nåværende tillitsvalgte</vt:lpstr>
      <vt:lpstr>Kartlegg hvilke kompetanse, egenskaper og erfaringer dere ønsker at styret skal bestå av </vt:lpstr>
      <vt:lpstr>Overført til skjema ( blå linje) – fyll inn for dagens styre – gjerne i samarbeid med dem</vt:lpstr>
      <vt:lpstr>PowerPoint-presentasjon</vt:lpstr>
      <vt:lpstr>Hvordan snakke til de som ikke blir spurt om en ny periode</vt:lpstr>
      <vt:lpstr>Hvor er kandidatene?</vt:lpstr>
      <vt:lpstr>Forberedelse : Innsalg av egen organisasjon</vt:lpstr>
      <vt:lpstr>Tenk gjennom før du tar kontakt</vt:lpstr>
      <vt:lpstr>Første kontakt med ny kandidat</vt:lpstr>
      <vt:lpstr>Intervjuguide nye kandidater</vt:lpstr>
      <vt:lpstr>Krav til kandidater kan være mangt</vt:lpstr>
      <vt:lpstr>Hvordan motivere til å ta på seg verv</vt:lpstr>
      <vt:lpstr>Spørsmålsmenyer til intervjuguide</vt:lpstr>
      <vt:lpstr>Innstilling</vt:lpstr>
      <vt:lpstr>Valgkomitéens rolle på årsmøte</vt:lpstr>
      <vt:lpstr>Benkeforslag og forsvar av innstillingen på årsmøtet</vt:lpstr>
      <vt:lpstr>Lykke til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to Fork</dc:title>
  <dc:creator>Siv Heimdal</dc:creator>
  <cp:lastModifiedBy>Birgitte H Johnsen</cp:lastModifiedBy>
  <cp:revision>83</cp:revision>
  <cp:lastPrinted>2022-09-28T10:18:14Z</cp:lastPrinted>
  <dcterms:created xsi:type="dcterms:W3CDTF">2020-10-28T08:17:27Z</dcterms:created>
  <dcterms:modified xsi:type="dcterms:W3CDTF">2023-03-24T09:44:57Z</dcterms:modified>
</cp:coreProperties>
</file>